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charts/chart1.xml" ContentType="application/vnd.openxmlformats-officedocument.drawingml.char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500"/>
      </a:spcBef>
      <a:spcAft>
        <a:spcPts val="0"/>
      </a:spcAft>
      <a:buClrTx/>
      <a:buSzTx/>
      <a:buFontTx/>
      <a:buNone/>
      <a:tabLst/>
      <a:defRPr b="0" baseline="0" cap="none" i="0" spc="0" strike="noStrike" sz="45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1pPr>
    <a:lvl2pPr marL="0" marR="0" indent="342900" algn="l" defTabSz="825500" rtl="0" fontAlgn="auto" latinLnBrk="0" hangingPunct="0">
      <a:lnSpc>
        <a:spcPct val="100000"/>
      </a:lnSpc>
      <a:spcBef>
        <a:spcPts val="2500"/>
      </a:spcBef>
      <a:spcAft>
        <a:spcPts val="0"/>
      </a:spcAft>
      <a:buClrTx/>
      <a:buSzTx/>
      <a:buFontTx/>
      <a:buNone/>
      <a:tabLst/>
      <a:defRPr b="0" baseline="0" cap="none" i="0" spc="0" strike="noStrike" sz="45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2pPr>
    <a:lvl3pPr marL="0" marR="0" indent="685800" algn="l" defTabSz="825500" rtl="0" fontAlgn="auto" latinLnBrk="0" hangingPunct="0">
      <a:lnSpc>
        <a:spcPct val="100000"/>
      </a:lnSpc>
      <a:spcBef>
        <a:spcPts val="2500"/>
      </a:spcBef>
      <a:spcAft>
        <a:spcPts val="0"/>
      </a:spcAft>
      <a:buClrTx/>
      <a:buSzTx/>
      <a:buFontTx/>
      <a:buNone/>
      <a:tabLst/>
      <a:defRPr b="0" baseline="0" cap="none" i="0" spc="0" strike="noStrike" sz="45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3pPr>
    <a:lvl4pPr marL="0" marR="0" indent="1028700" algn="l" defTabSz="825500" rtl="0" fontAlgn="auto" latinLnBrk="0" hangingPunct="0">
      <a:lnSpc>
        <a:spcPct val="100000"/>
      </a:lnSpc>
      <a:spcBef>
        <a:spcPts val="2500"/>
      </a:spcBef>
      <a:spcAft>
        <a:spcPts val="0"/>
      </a:spcAft>
      <a:buClrTx/>
      <a:buSzTx/>
      <a:buFontTx/>
      <a:buNone/>
      <a:tabLst/>
      <a:defRPr b="0" baseline="0" cap="none" i="0" spc="0" strike="noStrike" sz="45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4pPr>
    <a:lvl5pPr marL="0" marR="0" indent="1371600" algn="l" defTabSz="825500" rtl="0" fontAlgn="auto" latinLnBrk="0" hangingPunct="0">
      <a:lnSpc>
        <a:spcPct val="100000"/>
      </a:lnSpc>
      <a:spcBef>
        <a:spcPts val="2500"/>
      </a:spcBef>
      <a:spcAft>
        <a:spcPts val="0"/>
      </a:spcAft>
      <a:buClrTx/>
      <a:buSzTx/>
      <a:buFontTx/>
      <a:buNone/>
      <a:tabLst/>
      <a:defRPr b="0" baseline="0" cap="none" i="0" spc="0" strike="noStrike" sz="45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5pPr>
    <a:lvl6pPr marL="0" marR="0" indent="1714500" algn="l" defTabSz="825500" rtl="0" fontAlgn="auto" latinLnBrk="0" hangingPunct="0">
      <a:lnSpc>
        <a:spcPct val="100000"/>
      </a:lnSpc>
      <a:spcBef>
        <a:spcPts val="2500"/>
      </a:spcBef>
      <a:spcAft>
        <a:spcPts val="0"/>
      </a:spcAft>
      <a:buClrTx/>
      <a:buSzTx/>
      <a:buFontTx/>
      <a:buNone/>
      <a:tabLst/>
      <a:defRPr b="0" baseline="0" cap="none" i="0" spc="0" strike="noStrike" sz="45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6pPr>
    <a:lvl7pPr marL="0" marR="0" indent="2057400" algn="l" defTabSz="825500" rtl="0" fontAlgn="auto" latinLnBrk="0" hangingPunct="0">
      <a:lnSpc>
        <a:spcPct val="100000"/>
      </a:lnSpc>
      <a:spcBef>
        <a:spcPts val="2500"/>
      </a:spcBef>
      <a:spcAft>
        <a:spcPts val="0"/>
      </a:spcAft>
      <a:buClrTx/>
      <a:buSzTx/>
      <a:buFontTx/>
      <a:buNone/>
      <a:tabLst/>
      <a:defRPr b="0" baseline="0" cap="none" i="0" spc="0" strike="noStrike" sz="45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7pPr>
    <a:lvl8pPr marL="0" marR="0" indent="2400300" algn="l" defTabSz="825500" rtl="0" fontAlgn="auto" latinLnBrk="0" hangingPunct="0">
      <a:lnSpc>
        <a:spcPct val="100000"/>
      </a:lnSpc>
      <a:spcBef>
        <a:spcPts val="2500"/>
      </a:spcBef>
      <a:spcAft>
        <a:spcPts val="0"/>
      </a:spcAft>
      <a:buClrTx/>
      <a:buSzTx/>
      <a:buFontTx/>
      <a:buNone/>
      <a:tabLst/>
      <a:defRPr b="0" baseline="0" cap="none" i="0" spc="0" strike="noStrike" sz="45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8pPr>
    <a:lvl9pPr marL="0" marR="0" indent="2743200" algn="l" defTabSz="825500" rtl="0" fontAlgn="auto" latinLnBrk="0" hangingPunct="0">
      <a:lnSpc>
        <a:spcPct val="100000"/>
      </a:lnSpc>
      <a:spcBef>
        <a:spcPts val="2500"/>
      </a:spcBef>
      <a:spcAft>
        <a:spcPts val="0"/>
      </a:spcAft>
      <a:buClrTx/>
      <a:buSzTx/>
      <a:buFontTx/>
      <a:buNone/>
      <a:tabLst/>
      <a:defRPr b="0" baseline="0" cap="none" i="0" spc="0" strike="noStrike" sz="45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>
              <a:defRPr b="0" i="0" strike="noStrike" sz="5600" u="none">
                <a:solidFill>
                  <a:srgbClr val="000000"/>
                </a:solidFill>
                <a:latin typeface="DIN Alternate Bold"/>
              </a:defRPr>
            </a:pPr>
            <a:r>
              <a:rPr b="0" i="0" strike="noStrike" sz="5600" u="none">
                <a:solidFill>
                  <a:srgbClr val="000000"/>
                </a:solidFill>
                <a:latin typeface="DIN Alternate Bold"/>
              </a:rPr>
              <a:t>Cameras per 1000 Citizens</a:t>
            </a:r>
          </a:p>
        </c:rich>
      </c:tx>
      <c:layout>
        <c:manualLayout>
          <c:xMode val="edge"/>
          <c:yMode val="edge"/>
          <c:x val="0.319942"/>
          <c:y val="0"/>
          <c:w val="0.360117"/>
          <c:h val="0.12795"/>
        </c:manualLayout>
      </c:layout>
      <c:overlay val="1"/>
      <c:spPr>
        <a:noFill/>
        <a:effectLst/>
      </c:spPr>
    </c:title>
    <c:autoTitleDeleted val="1"/>
    <c:plotArea>
      <c:layout>
        <c:manualLayout>
          <c:layoutTarget val="inner"/>
          <c:xMode val="edge"/>
          <c:yMode val="edge"/>
          <c:x val="0.155065"/>
          <c:y val="0.12795"/>
          <c:w val="0.835191"/>
          <c:h val="0.78798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City</c:v>
                </c:pt>
              </c:strCache>
            </c:strRef>
          </c:tx>
          <c:spPr>
            <a:solidFill>
              <a:srgbClr val="5E86B8"/>
            </a:solidFill>
            <a:ln w="254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latin typeface="DIN Alternate Bold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Sheet1!$B$1:$I$1</c:f>
              <c:strCache>
                <c:ptCount val="8"/>
                <c:pt idx="0">
                  <c:v>Atlanta</c:v>
                </c:pt>
                <c:pt idx="1">
                  <c:v>Philladelphia</c:v>
                </c:pt>
                <c:pt idx="2">
                  <c:v>Denver</c:v>
                </c:pt>
                <c:pt idx="3">
                  <c:v>Washington</c:v>
                </c:pt>
                <c:pt idx="4">
                  <c:v>San Fransisco</c:v>
                </c:pt>
                <c:pt idx="5">
                  <c:v>Las Vegas</c:v>
                </c:pt>
                <c:pt idx="6">
                  <c:v>Detroit</c:v>
                </c:pt>
                <c:pt idx="7">
                  <c:v>Chicago</c:v>
                </c:pt>
              </c:strCache>
            </c:strRef>
          </c:cat>
          <c:val>
            <c:numRef>
              <c:f>Sheet1!$B$2:$I$2</c:f>
              <c:numCache>
                <c:ptCount val="8"/>
                <c:pt idx="0">
                  <c:v>48.930000</c:v>
                </c:pt>
                <c:pt idx="1">
                  <c:v>17.720000</c:v>
                </c:pt>
                <c:pt idx="2">
                  <c:v>16.880000</c:v>
                </c:pt>
                <c:pt idx="3">
                  <c:v>16.210000</c:v>
                </c:pt>
                <c:pt idx="4">
                  <c:v>16.180000</c:v>
                </c:pt>
                <c:pt idx="5">
                  <c:v>15.670000</c:v>
                </c:pt>
                <c:pt idx="6">
                  <c:v>13.190000</c:v>
                </c:pt>
                <c:pt idx="7">
                  <c:v>11.880000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/>
            </c:strRef>
          </c:tx>
          <c:spPr>
            <a:solidFill>
              <a:srgbClr val="94B9DA"/>
            </a:solidFill>
            <a:ln w="254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latin typeface="DIN Alternate Bold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Sheet1!$B$1:$I$1</c:f>
              <c:strCache>
                <c:ptCount val="8"/>
                <c:pt idx="0">
                  <c:v>Atlanta</c:v>
                </c:pt>
                <c:pt idx="1">
                  <c:v>Philladelphia</c:v>
                </c:pt>
                <c:pt idx="2">
                  <c:v>Denver</c:v>
                </c:pt>
                <c:pt idx="3">
                  <c:v>Washington</c:v>
                </c:pt>
                <c:pt idx="4">
                  <c:v>San Fransisco</c:v>
                </c:pt>
                <c:pt idx="5">
                  <c:v>Las Vegas</c:v>
                </c:pt>
                <c:pt idx="6">
                  <c:v>Detroit</c:v>
                </c:pt>
                <c:pt idx="7">
                  <c:v>Chicago</c:v>
                </c:pt>
              </c:strCache>
            </c:strRef>
          </c:cat>
          <c:val>
            <c:numRef>
              <c:f>Sheet1!$B$3:$I$3</c:f>
              <c:numCache>
                <c:ptCount val="0"/>
              </c:numCache>
            </c:numRef>
          </c:val>
        </c:ser>
        <c:gapWidth val="40"/>
        <c:overlap val="-1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38100" cap="flat">
            <a:solidFill>
              <a:srgbClr val="838787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4000" u="none">
                <a:solidFill>
                  <a:srgbClr val="000000"/>
                </a:solidFill>
                <a:latin typeface="DIN Alternate Bold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b"/>
        <c:majorGridlines>
          <c:spPr>
            <a:ln w="25400" cap="rnd">
              <a:solidFill>
                <a:srgbClr val="5C5C5C"/>
              </a:solidFill>
              <a:custDash>
                <a:ds d="100000" sp="200000"/>
              </a:custDash>
              <a:miter lim="400000"/>
            </a:ln>
          </c:spPr>
        </c:majorGridlines>
        <c:numFmt formatCode="General" sourceLinked="0"/>
        <c:majorTickMark val="none"/>
        <c:minorTickMark val="none"/>
        <c:tickLblPos val="high"/>
        <c:spPr>
          <a:ln w="38100" cap="flat">
            <a:solidFill>
              <a:srgbClr val="838787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400" u="none">
                <a:solidFill>
                  <a:srgbClr val="5C5C5C"/>
                </a:solidFill>
                <a:latin typeface="DIN Alternate Bold"/>
              </a:defRPr>
            </a:pPr>
          </a:p>
        </c:txPr>
        <c:crossAx val="2094734552"/>
        <c:crosses val="autoZero"/>
        <c:crossBetween val="between"/>
        <c:majorUnit val="12.5"/>
        <c:minorUnit val="6.25"/>
      </c:valAx>
      <c:spPr>
        <a:solidFill>
          <a:srgbClr val="FFFFFF"/>
        </a:solidFill>
        <a:ln w="38100" cap="flat">
          <a:solidFill>
            <a:srgbClr val="838787"/>
          </a:solidFill>
          <a:prstDash val="solid"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6" name="Shape 14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Abstract background with layers of red and white rectangles"/>
          <p:cNvSpPr/>
          <p:nvPr>
            <p:ph type="pic" idx="21"/>
          </p:nvPr>
        </p:nvSpPr>
        <p:spPr>
          <a:xfrm>
            <a:off x="1016000" y="-1333500"/>
            <a:ext cx="13970000" cy="1517782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1" name="Abstract background with overlapping green and yellow shapes"/>
          <p:cNvSpPr/>
          <p:nvPr>
            <p:ph type="pic" sz="half" idx="22"/>
          </p:nvPr>
        </p:nvSpPr>
        <p:spPr>
          <a:xfrm>
            <a:off x="15240000" y="-1130300"/>
            <a:ext cx="9296400" cy="80348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Abstract background with overlapping blue, green, and white circles of different sizes"/>
          <p:cNvSpPr/>
          <p:nvPr>
            <p:ph type="pic" sz="half" idx="23"/>
          </p:nvPr>
        </p:nvSpPr>
        <p:spPr>
          <a:xfrm>
            <a:off x="15240000" y="5778500"/>
            <a:ext cx="8382000" cy="838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Body Level One…"/>
          <p:cNvSpPr txBox="1"/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i="1" spc="39" sz="4000"/>
            </a:lvl1pPr>
            <a:lvl2pPr marL="0" indent="0">
              <a:spcBef>
                <a:spcPts val="2000"/>
              </a:spcBef>
              <a:buSzTx/>
              <a:buFontTx/>
              <a:buNone/>
              <a:defRPr i="1" spc="39" sz="4000"/>
            </a:lvl2pPr>
            <a:lvl3pPr marL="0" indent="0">
              <a:spcBef>
                <a:spcPts val="2000"/>
              </a:spcBef>
              <a:buSzTx/>
              <a:buFontTx/>
              <a:buNone/>
              <a:defRPr i="1" spc="39" sz="4000"/>
            </a:lvl3pPr>
            <a:lvl4pPr marL="0" indent="0">
              <a:spcBef>
                <a:spcPts val="2000"/>
              </a:spcBef>
              <a:buSzTx/>
              <a:buFontTx/>
              <a:buNone/>
              <a:defRPr i="1" spc="39" sz="4000"/>
            </a:lvl4pPr>
            <a:lvl5pPr marL="0" indent="0">
              <a:spcBef>
                <a:spcPts val="2000"/>
              </a:spcBef>
              <a:buSzTx/>
              <a:buFontTx/>
              <a:buNone/>
              <a:defRPr i="1" spc="39"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“"/>
          <p:cNvSpPr txBox="1"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sz="40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2" name="Type a quote here."/>
          <p:cNvSpPr txBox="1"/>
          <p:nvPr>
            <p:ph type="body" sz="quarter" idx="21"/>
          </p:nvPr>
        </p:nvSpPr>
        <p:spPr>
          <a:xfrm>
            <a:off x="3632200" y="5442942"/>
            <a:ext cx="19735800" cy="1320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-Johnny Appleseed"/>
          <p:cNvSpPr txBox="1"/>
          <p:nvPr>
            <p:ph type="body" sz="quarter" idx="22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i="1" sz="70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Abstract background with layers of red and white rectangles"/>
          <p:cNvSpPr/>
          <p:nvPr>
            <p:ph type="pic" idx="21"/>
          </p:nvPr>
        </p:nvSpPr>
        <p:spPr>
          <a:xfrm>
            <a:off x="-127000" y="-2540000"/>
            <a:ext cx="24637999" cy="26768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bstract background with layers of red and white rectangles"/>
          <p:cNvSpPr/>
          <p:nvPr>
            <p:ph type="pic" idx="21"/>
          </p:nvPr>
        </p:nvSpPr>
        <p:spPr>
          <a:xfrm>
            <a:off x="-38100" y="-4394200"/>
            <a:ext cx="24460199" cy="26574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Rectangle"/>
          <p:cNvSpPr/>
          <p:nvPr>
            <p:ph type="body" sz="half" idx="22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23" name="Line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22948900" y="12922250"/>
            <a:ext cx="419088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/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Abstract background with overlapping blue, green, and white circles of different sizes"/>
          <p:cNvSpPr/>
          <p:nvPr>
            <p:ph type="pic" idx="21"/>
          </p:nvPr>
        </p:nvSpPr>
        <p:spPr>
          <a:xfrm>
            <a:off x="12306300" y="-114300"/>
            <a:ext cx="13931900" cy="13931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2" name="Abstract background with layers of red and white rectangles"/>
          <p:cNvSpPr/>
          <p:nvPr>
            <p:ph type="pic" idx="21"/>
          </p:nvPr>
        </p:nvSpPr>
        <p:spPr>
          <a:xfrm>
            <a:off x="-381000" y="-114300"/>
            <a:ext cx="13931900" cy="151364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3" name="Title Text"/>
          <p:cNvSpPr txBox="1"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4" name="Body Level One…"/>
          <p:cNvSpPr txBox="1"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3" name="Title Text"/>
          <p:cNvSpPr txBox="1"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 txBox="1"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948900" y="12928600"/>
            <a:ext cx="41908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250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3429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0287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17145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057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24003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2743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Relationship Id="rId3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chart" Target="../charts/char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49" name="Rectangle"/>
          <p:cNvSpPr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150" name="Line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1" name="I always feel like somebody’s Watching 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9594">
              <a:defRPr sz="11799"/>
            </a:lvl1pPr>
          </a:lstStyle>
          <a:p>
            <a:pPr/>
            <a:r>
              <a:t>I always feel like somebody’s Watching me</a:t>
            </a:r>
          </a:p>
        </p:txBody>
      </p:sp>
      <p:sp>
        <p:nvSpPr>
          <p:cNvPr id="152" name="Practicum Final by Brandi Otto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17244">
              <a:spcBef>
                <a:spcPts val="700"/>
              </a:spcBef>
              <a:defRPr sz="6930"/>
            </a:pPr>
            <a:r>
              <a:t>Practicum Final by Brandi Otto</a:t>
            </a:r>
          </a:p>
          <a:p>
            <a:pPr defTabSz="817244">
              <a:spcBef>
                <a:spcPts val="700"/>
              </a:spcBef>
              <a:defRPr sz="3861"/>
            </a:pPr>
            <a:r>
              <a:t>December 2023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01" name="Rectangle"/>
          <p:cNvSpPr/>
          <p:nvPr>
            <p:ph type="body" idx="22"/>
          </p:nvPr>
        </p:nvSpPr>
        <p:spPr>
          <a:xfrm>
            <a:off x="0" y="1150866"/>
            <a:ext cx="24384000" cy="11414268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202" name="frames discarded by threshold filter"/>
          <p:cNvSpPr txBox="1"/>
          <p:nvPr>
            <p:ph type="title"/>
          </p:nvPr>
        </p:nvSpPr>
        <p:spPr>
          <a:xfrm>
            <a:off x="1217638" y="196714"/>
            <a:ext cx="21948724" cy="3027770"/>
          </a:xfrm>
          <a:prstGeom prst="rect">
            <a:avLst/>
          </a:prstGeom>
        </p:spPr>
        <p:txBody>
          <a:bodyPr/>
          <a:lstStyle>
            <a:lvl1pPr defTabSz="627379">
              <a:defRPr sz="12995">
                <a:solidFill>
                  <a:srgbClr val="000000"/>
                </a:solidFill>
              </a:defRPr>
            </a:lvl1pPr>
          </a:lstStyle>
          <a:p>
            <a:pPr/>
            <a:r>
              <a:t>frames discarded by threshold filter</a:t>
            </a:r>
          </a:p>
        </p:txBody>
      </p:sp>
      <p:pic>
        <p:nvPicPr>
          <p:cNvPr id="203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90668" y="4315027"/>
            <a:ext cx="7634679" cy="53882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932272" y="4274127"/>
            <a:ext cx="10238366" cy="6855061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Robbery Frame"/>
          <p:cNvSpPr txBox="1"/>
          <p:nvPr/>
        </p:nvSpPr>
        <p:spPr>
          <a:xfrm>
            <a:off x="2002176" y="3325255"/>
            <a:ext cx="3993413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Robbery Frame</a:t>
            </a:r>
          </a:p>
        </p:txBody>
      </p:sp>
      <p:sp>
        <p:nvSpPr>
          <p:cNvPr id="206" name="Shoplifting Frame"/>
          <p:cNvSpPr txBox="1"/>
          <p:nvPr/>
        </p:nvSpPr>
        <p:spPr>
          <a:xfrm>
            <a:off x="7939831" y="10456171"/>
            <a:ext cx="4668721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Shoplifting Frame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alphaModFix amt="72844"/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09" name="Rectangle"/>
          <p:cNvSpPr/>
          <p:nvPr>
            <p:ph type="body" idx="22"/>
          </p:nvPr>
        </p:nvSpPr>
        <p:spPr>
          <a:xfrm>
            <a:off x="0" y="1446178"/>
            <a:ext cx="24384001" cy="11317538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210" name="Video…"/>
          <p:cNvSpPr txBox="1"/>
          <p:nvPr>
            <p:ph type="title"/>
          </p:nvPr>
        </p:nvSpPr>
        <p:spPr>
          <a:xfrm>
            <a:off x="-14418553" y="2220068"/>
            <a:ext cx="20935532" cy="6020845"/>
          </a:xfrm>
          <a:prstGeom prst="rect">
            <a:avLst/>
          </a:prstGeom>
        </p:spPr>
        <p:txBody>
          <a:bodyPr/>
          <a:lstStyle/>
          <a:p>
            <a:pPr defTabSz="561340">
              <a:defRPr sz="11628">
                <a:solidFill>
                  <a:srgbClr val="000000"/>
                </a:solidFill>
              </a:defRPr>
            </a:pPr>
            <a:r>
              <a:t>Video </a:t>
            </a:r>
          </a:p>
          <a:p>
            <a:pPr defTabSz="561340">
              <a:defRPr sz="11628">
                <a:solidFill>
                  <a:srgbClr val="000000"/>
                </a:solidFill>
              </a:defRPr>
            </a:pPr>
            <a:r>
              <a:t>From </a:t>
            </a:r>
          </a:p>
          <a:p>
            <a:pPr defTabSz="561340">
              <a:defRPr sz="11628">
                <a:solidFill>
                  <a:srgbClr val="000000"/>
                </a:solidFill>
              </a:defRPr>
            </a:pPr>
            <a:r>
              <a:t>Stealing </a:t>
            </a:r>
          </a:p>
          <a:p>
            <a:pPr defTabSz="561340">
              <a:defRPr sz="11628">
                <a:solidFill>
                  <a:srgbClr val="000000"/>
                </a:solidFill>
              </a:defRPr>
            </a:pPr>
            <a:r>
              <a:t>Category</a:t>
            </a:r>
          </a:p>
        </p:txBody>
      </p:sp>
      <p:pic>
        <p:nvPicPr>
          <p:cNvPr id="211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11389" y="2228146"/>
            <a:ext cx="13233401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alphaModFix amt="59286"/>
            <a:extLst/>
          </a:blip>
          <a:srcRect l="2734" t="755" r="10665" b="8629"/>
          <a:stretch>
            <a:fillRect/>
          </a:stretch>
        </p:blipFill>
        <p:spPr>
          <a:xfrm>
            <a:off x="-9703402" y="-392510"/>
            <a:ext cx="12755612" cy="14501116"/>
          </a:xfrm>
          <a:prstGeom prst="rect">
            <a:avLst/>
          </a:prstGeom>
        </p:spPr>
      </p:pic>
      <p:sp>
        <p:nvSpPr>
          <p:cNvPr id="214" name="Frames Accepted in Extraction Process"/>
          <p:cNvSpPr txBox="1"/>
          <p:nvPr>
            <p:ph type="title"/>
          </p:nvPr>
        </p:nvSpPr>
        <p:spPr>
          <a:xfrm>
            <a:off x="6584978" y="685731"/>
            <a:ext cx="14888754" cy="3875583"/>
          </a:xfrm>
          <a:prstGeom prst="rect">
            <a:avLst/>
          </a:prstGeom>
        </p:spPr>
        <p:txBody>
          <a:bodyPr/>
          <a:lstStyle>
            <a:lvl1pPr>
              <a:defRPr sz="8200">
                <a:solidFill>
                  <a:srgbClr val="000000"/>
                </a:solidFill>
              </a:defRPr>
            </a:lvl1pPr>
          </a:lstStyle>
          <a:p>
            <a:pPr/>
            <a:r>
              <a:t>Frames Accepted in Extraction Process</a:t>
            </a:r>
          </a:p>
        </p:txBody>
      </p:sp>
      <p:pic>
        <p:nvPicPr>
          <p:cNvPr id="215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15043" y="2094554"/>
            <a:ext cx="5224811" cy="5249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11024" y="5239425"/>
            <a:ext cx="5337033" cy="536244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7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519227" y="3571337"/>
            <a:ext cx="5688273" cy="57432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pasted-movie.png" descr="pasted-movi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8278670" y="5458838"/>
            <a:ext cx="5606488" cy="57432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Line"/>
          <p:cNvSpPr/>
          <p:nvPr/>
        </p:nvSpPr>
        <p:spPr>
          <a:xfrm>
            <a:off x="10380493" y="2513519"/>
            <a:ext cx="10160001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221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-3451759" y="-166093"/>
            <a:ext cx="12290105" cy="13971908"/>
          </a:xfrm>
          <a:prstGeom prst="rect">
            <a:avLst/>
          </a:prstGeom>
        </p:spPr>
      </p:pic>
      <p:sp>
        <p:nvSpPr>
          <p:cNvPr id="222" name="ConvLstm2d Model"/>
          <p:cNvSpPr txBox="1"/>
          <p:nvPr>
            <p:ph type="title"/>
          </p:nvPr>
        </p:nvSpPr>
        <p:spPr>
          <a:xfrm>
            <a:off x="10795540" y="1482927"/>
            <a:ext cx="10160001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rgbClr val="000000"/>
                </a:solidFill>
              </a:defRPr>
            </a:lvl1pPr>
          </a:lstStyle>
          <a:p>
            <a:pPr/>
            <a:r>
              <a:t>ConvLstm2d Model</a:t>
            </a:r>
          </a:p>
        </p:txBody>
      </p:sp>
      <p:sp>
        <p:nvSpPr>
          <p:cNvPr id="223" name="Convolutional Neural Networks best for images…"/>
          <p:cNvSpPr txBox="1"/>
          <p:nvPr>
            <p:ph type="body" sz="half" idx="1"/>
          </p:nvPr>
        </p:nvSpPr>
        <p:spPr>
          <a:xfrm>
            <a:off x="11236527" y="3243095"/>
            <a:ext cx="11535112" cy="10600460"/>
          </a:xfrm>
          <a:prstGeom prst="rect">
            <a:avLst/>
          </a:prstGeom>
        </p:spPr>
        <p:txBody>
          <a:bodyPr/>
          <a:lstStyle/>
          <a:p>
            <a:pPr/>
            <a:r>
              <a:t>Convolutional Neural Networks best for images</a:t>
            </a:r>
          </a:p>
          <a:p>
            <a:pPr lvl="1"/>
            <a:r>
              <a:t>Detects edges and patterns in images</a:t>
            </a:r>
          </a:p>
          <a:p>
            <a:pPr/>
            <a:r>
              <a:t>LSTM models are best for time sequence items such as text analysis</a:t>
            </a:r>
          </a:p>
          <a:p>
            <a:pPr lvl="1"/>
            <a:r>
              <a:t>Preserves importance of the sequence of action</a:t>
            </a:r>
          </a:p>
          <a:p>
            <a:pPr/>
            <a:r>
              <a:t>Examples include Human Action Recognition(sports) and movie genre detections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alphaModFix amt="59286"/>
            <a:extLst/>
          </a:blip>
          <a:srcRect l="2734" t="755" r="10665" b="8629"/>
          <a:stretch>
            <a:fillRect/>
          </a:stretch>
        </p:blipFill>
        <p:spPr>
          <a:xfrm>
            <a:off x="-9703402" y="-392510"/>
            <a:ext cx="12755612" cy="14501116"/>
          </a:xfrm>
          <a:prstGeom prst="rect">
            <a:avLst/>
          </a:prstGeom>
        </p:spPr>
      </p:pic>
      <p:sp>
        <p:nvSpPr>
          <p:cNvPr id="226" name="Model Performance"/>
          <p:cNvSpPr txBox="1"/>
          <p:nvPr>
            <p:ph type="title"/>
          </p:nvPr>
        </p:nvSpPr>
        <p:spPr>
          <a:xfrm>
            <a:off x="3964995" y="633850"/>
            <a:ext cx="8212294" cy="1234282"/>
          </a:xfrm>
          <a:prstGeom prst="rect">
            <a:avLst/>
          </a:prstGeom>
        </p:spPr>
        <p:txBody>
          <a:bodyPr/>
          <a:lstStyle>
            <a:lvl1pPr>
              <a:defRPr sz="8200">
                <a:solidFill>
                  <a:srgbClr val="000000"/>
                </a:solidFill>
              </a:defRPr>
            </a:lvl1pPr>
          </a:lstStyle>
          <a:p>
            <a:pPr/>
            <a:r>
              <a:t>Model Performance</a:t>
            </a:r>
          </a:p>
        </p:txBody>
      </p:sp>
      <p:sp>
        <p:nvSpPr>
          <p:cNvPr id="227" name="Model #5"/>
          <p:cNvSpPr txBox="1"/>
          <p:nvPr/>
        </p:nvSpPr>
        <p:spPr>
          <a:xfrm>
            <a:off x="15168557" y="2262692"/>
            <a:ext cx="8212295" cy="12342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spcBef>
                <a:spcPts val="3300"/>
              </a:spcBef>
              <a:defRPr cap="all" sz="8200">
                <a:solidFill>
                  <a:srgbClr val="000000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Model #5</a:t>
            </a:r>
          </a:p>
        </p:txBody>
      </p:sp>
      <p:sp>
        <p:nvSpPr>
          <p:cNvPr id="228" name="Model #1"/>
          <p:cNvSpPr txBox="1"/>
          <p:nvPr/>
        </p:nvSpPr>
        <p:spPr>
          <a:xfrm>
            <a:off x="3570484" y="2262692"/>
            <a:ext cx="8212295" cy="12342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spcBef>
                <a:spcPts val="3300"/>
              </a:spcBef>
              <a:defRPr cap="all" sz="8200">
                <a:solidFill>
                  <a:srgbClr val="000000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Model #1</a:t>
            </a:r>
          </a:p>
        </p:txBody>
      </p:sp>
      <p:pic>
        <p:nvPicPr>
          <p:cNvPr id="229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97262" y="3635983"/>
            <a:ext cx="5977433" cy="45448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73379" y="8132786"/>
            <a:ext cx="6268558" cy="498489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284540" y="3582782"/>
            <a:ext cx="5749970" cy="45448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pasted-movie.png" descr="pasted-movi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7025246" y="8213414"/>
            <a:ext cx="6268557" cy="4823639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Focused on tuning…"/>
          <p:cNvSpPr txBox="1"/>
          <p:nvPr/>
        </p:nvSpPr>
        <p:spPr>
          <a:xfrm>
            <a:off x="12441273" y="4250141"/>
            <a:ext cx="3884638" cy="730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3600">
                <a:solidFill>
                  <a:schemeClr val="accent5">
                    <a:satOff val="7361"/>
                    <a:lumOff val="7535"/>
                  </a:schemeClr>
                </a:solidFill>
              </a:defRPr>
            </a:pPr>
            <a:r>
              <a:t>Focused on tuning</a:t>
            </a:r>
          </a:p>
          <a:p>
            <a:pPr algn="ctr">
              <a:defRPr sz="3600">
                <a:solidFill>
                  <a:schemeClr val="accent5">
                    <a:satOff val="7361"/>
                    <a:lumOff val="7535"/>
                  </a:schemeClr>
                </a:solidFill>
              </a:defRPr>
            </a:pPr>
            <a:r>
              <a:t>Filters</a:t>
            </a:r>
          </a:p>
          <a:p>
            <a:pPr algn="ctr">
              <a:defRPr sz="3600">
                <a:solidFill>
                  <a:schemeClr val="accent5">
                    <a:satOff val="7361"/>
                    <a:lumOff val="7535"/>
                  </a:schemeClr>
                </a:solidFill>
              </a:defRPr>
            </a:pPr>
            <a:r>
              <a:t>Regulators </a:t>
            </a:r>
          </a:p>
          <a:p>
            <a:pPr algn="ctr">
              <a:defRPr sz="3600">
                <a:solidFill>
                  <a:schemeClr val="accent5">
                    <a:satOff val="7361"/>
                    <a:lumOff val="7535"/>
                  </a:schemeClr>
                </a:solidFill>
              </a:defRPr>
            </a:pPr>
            <a:r>
              <a:t>Batch Size</a:t>
            </a:r>
          </a:p>
          <a:p>
            <a:pPr algn="ctr">
              <a:defRPr sz="3600">
                <a:solidFill>
                  <a:schemeClr val="accent5">
                    <a:satOff val="7361"/>
                    <a:lumOff val="7535"/>
                  </a:schemeClr>
                </a:solidFill>
              </a:defRPr>
            </a:pPr>
            <a:r>
              <a:t>Epochs</a:t>
            </a:r>
          </a:p>
          <a:p>
            <a:pPr algn="ctr">
              <a:defRPr sz="3600">
                <a:solidFill>
                  <a:schemeClr val="accent5">
                    <a:satOff val="7361"/>
                    <a:lumOff val="7535"/>
                  </a:schemeClr>
                </a:solidFill>
              </a:defRPr>
            </a:pPr>
            <a:r>
              <a:t>Shuffle of data </a:t>
            </a:r>
          </a:p>
          <a:p>
            <a:pPr algn="ctr">
              <a:defRPr sz="3600">
                <a:solidFill>
                  <a:schemeClr val="accent5">
                    <a:satOff val="7361"/>
                    <a:lumOff val="7535"/>
                  </a:schemeClr>
                </a:solidFill>
              </a:defRPr>
            </a:pPr>
            <a:r>
              <a:t>into model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Line"/>
          <p:cNvSpPr/>
          <p:nvPr/>
        </p:nvSpPr>
        <p:spPr>
          <a:xfrm>
            <a:off x="10380493" y="2513519"/>
            <a:ext cx="10160001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236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-3451759" y="-166093"/>
            <a:ext cx="12290105" cy="13971908"/>
          </a:xfrm>
          <a:prstGeom prst="rect">
            <a:avLst/>
          </a:prstGeom>
        </p:spPr>
      </p:pic>
      <p:sp>
        <p:nvSpPr>
          <p:cNvPr id="237" name="Conclusions"/>
          <p:cNvSpPr txBox="1"/>
          <p:nvPr>
            <p:ph type="title"/>
          </p:nvPr>
        </p:nvSpPr>
        <p:spPr>
          <a:xfrm>
            <a:off x="10795540" y="1482927"/>
            <a:ext cx="10160001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rgbClr val="000000"/>
                </a:solidFill>
              </a:defRPr>
            </a:lvl1pPr>
          </a:lstStyle>
          <a:p>
            <a:pPr/>
            <a:r>
              <a:t>Conclusions</a:t>
            </a:r>
          </a:p>
        </p:txBody>
      </p:sp>
      <p:sp>
        <p:nvSpPr>
          <p:cNvPr id="238" name="My test accuracy never rose over 20%…"/>
          <p:cNvSpPr txBox="1"/>
          <p:nvPr>
            <p:ph type="body" sz="half" idx="1"/>
          </p:nvPr>
        </p:nvSpPr>
        <p:spPr>
          <a:xfrm>
            <a:off x="11236527" y="3243095"/>
            <a:ext cx="11535112" cy="10600460"/>
          </a:xfrm>
          <a:prstGeom prst="rect">
            <a:avLst/>
          </a:prstGeom>
        </p:spPr>
        <p:txBody>
          <a:bodyPr/>
          <a:lstStyle/>
          <a:p>
            <a:pPr/>
            <a:r>
              <a:t>My test accuracy never rose over 20%</a:t>
            </a:r>
          </a:p>
          <a:p>
            <a:pPr lvl="1"/>
            <a:r>
              <a:t>Even after running longer model</a:t>
            </a:r>
          </a:p>
          <a:p>
            <a:pPr lvl="2"/>
            <a:r>
              <a:t>It would not have trained better</a:t>
            </a:r>
          </a:p>
          <a:p>
            <a:pPr/>
          </a:p>
          <a:p>
            <a:pPr/>
            <a:r>
              <a:t>Improvements:</a:t>
            </a:r>
          </a:p>
          <a:p>
            <a:pPr lvl="1"/>
            <a:r>
              <a:t>Shorten Videos </a:t>
            </a:r>
          </a:p>
          <a:p>
            <a:pPr lvl="2"/>
            <a:r>
              <a:t>Focus on action</a:t>
            </a:r>
          </a:p>
          <a:p>
            <a:pPr lvl="1"/>
            <a:r>
              <a:t>Combine or edit similar categories</a:t>
            </a:r>
          </a:p>
          <a:p>
            <a:pPr lvl="2"/>
            <a:r>
              <a:t>Robbery, Burglary, Shoplifting, Stealing</a:t>
            </a:r>
          </a:p>
          <a:p>
            <a:pPr lvl="1"/>
            <a:r>
              <a:t>Could be the wrong model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alphaModFix amt="59286"/>
            <a:extLst/>
          </a:blip>
          <a:srcRect l="2734" t="755" r="10665" b="8629"/>
          <a:stretch>
            <a:fillRect/>
          </a:stretch>
        </p:blipFill>
        <p:spPr>
          <a:xfrm>
            <a:off x="-9703402" y="-392510"/>
            <a:ext cx="12755612" cy="14501116"/>
          </a:xfrm>
          <a:prstGeom prst="rect">
            <a:avLst/>
          </a:prstGeom>
        </p:spPr>
      </p:pic>
      <p:sp>
        <p:nvSpPr>
          <p:cNvPr id="241" name="Confusion Matrix &amp; Classification Report…"/>
          <p:cNvSpPr txBox="1"/>
          <p:nvPr>
            <p:ph type="title"/>
          </p:nvPr>
        </p:nvSpPr>
        <p:spPr>
          <a:xfrm>
            <a:off x="6584978" y="685731"/>
            <a:ext cx="14888754" cy="3875583"/>
          </a:xfrm>
          <a:prstGeom prst="rect">
            <a:avLst/>
          </a:prstGeom>
        </p:spPr>
        <p:txBody>
          <a:bodyPr/>
          <a:lstStyle/>
          <a:p>
            <a:pPr algn="ctr" defTabSz="808990">
              <a:spcBef>
                <a:spcPts val="3200"/>
              </a:spcBef>
              <a:defRPr sz="8036">
                <a:solidFill>
                  <a:srgbClr val="000000"/>
                </a:solidFill>
              </a:defRPr>
            </a:pPr>
            <a:r>
              <a:t>Confusion Matrix &amp; Classification Report</a:t>
            </a:r>
          </a:p>
          <a:p>
            <a:pPr algn="ctr" defTabSz="808990">
              <a:spcBef>
                <a:spcPts val="3200"/>
              </a:spcBef>
              <a:defRPr sz="8036">
                <a:solidFill>
                  <a:srgbClr val="000000"/>
                </a:solidFill>
              </a:defRPr>
            </a:pPr>
            <a:r>
              <a:t>Model #5</a:t>
            </a:r>
          </a:p>
        </p:txBody>
      </p:sp>
      <p:pic>
        <p:nvPicPr>
          <p:cNvPr id="242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64767" y="4506338"/>
            <a:ext cx="8230255" cy="5673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32114" y="4549120"/>
            <a:ext cx="7973583" cy="5588323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Connection Line"/>
          <p:cNvSpPr/>
          <p:nvPr/>
        </p:nvSpPr>
        <p:spPr>
          <a:xfrm>
            <a:off x="10213519" y="8129685"/>
            <a:ext cx="6575264" cy="3800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94" fill="norm" stroke="1" extrusionOk="0">
                <a:moveTo>
                  <a:pt x="21600" y="0"/>
                </a:moveTo>
                <a:cubicBezTo>
                  <a:pt x="9779" y="18431"/>
                  <a:pt x="2579" y="21600"/>
                  <a:pt x="0" y="9508"/>
                </a:cubicBezTo>
              </a:path>
            </a:pathLst>
          </a:custGeom>
          <a:ln w="63500">
            <a:solidFill>
              <a:schemeClr val="accent5"/>
            </a:solidFill>
            <a:miter lim="400000"/>
            <a:headEnd type="arrow"/>
            <a:tailEnd type="arrow"/>
          </a:ln>
        </p:spPr>
        <p:txBody>
          <a:bodyPr/>
          <a:lstStyle/>
          <a:p>
            <a:pPr/>
          </a:p>
        </p:txBody>
      </p:sp>
      <p:sp>
        <p:nvSpPr>
          <p:cNvPr id="245" name="It looks like the model is…"/>
          <p:cNvSpPr txBox="1"/>
          <p:nvPr/>
        </p:nvSpPr>
        <p:spPr>
          <a:xfrm>
            <a:off x="3820708" y="11228016"/>
            <a:ext cx="6792703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3800">
                <a:solidFill>
                  <a:srgbClr val="000000"/>
                </a:solidFill>
              </a:defRPr>
            </a:pPr>
            <a:r>
              <a:t>It looks like the model is </a:t>
            </a:r>
          </a:p>
          <a:p>
            <a:pPr algn="ctr">
              <a:defRPr sz="3800">
                <a:solidFill>
                  <a:srgbClr val="000000"/>
                </a:solidFill>
              </a:defRPr>
            </a:pPr>
            <a:r>
              <a:t>picking only one label: Stealing</a:t>
            </a:r>
          </a:p>
        </p:txBody>
      </p:sp>
      <p:sp>
        <p:nvSpPr>
          <p:cNvPr id="246" name="Which is weird because one of…"/>
          <p:cNvSpPr txBox="1"/>
          <p:nvPr/>
        </p:nvSpPr>
        <p:spPr>
          <a:xfrm>
            <a:off x="15472815" y="11228016"/>
            <a:ext cx="7614159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3800">
                <a:solidFill>
                  <a:srgbClr val="000000"/>
                </a:solidFill>
              </a:defRPr>
            </a:pPr>
            <a:r>
              <a:t>Which is weird because one of </a:t>
            </a:r>
          </a:p>
          <a:p>
            <a:pPr algn="ctr">
              <a:defRPr sz="3800">
                <a:solidFill>
                  <a:srgbClr val="000000"/>
                </a:solidFill>
              </a:defRPr>
            </a:pPr>
            <a:r>
              <a:t>lowest number of videos in dataset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Line"/>
          <p:cNvSpPr/>
          <p:nvPr/>
        </p:nvSpPr>
        <p:spPr>
          <a:xfrm>
            <a:off x="10380493" y="2513519"/>
            <a:ext cx="10160001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250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-3451759" y="-166093"/>
            <a:ext cx="12290105" cy="13971908"/>
          </a:xfrm>
          <a:prstGeom prst="rect">
            <a:avLst/>
          </a:prstGeom>
        </p:spPr>
      </p:pic>
      <p:sp>
        <p:nvSpPr>
          <p:cNvPr id="251" name="To the Future"/>
          <p:cNvSpPr txBox="1"/>
          <p:nvPr>
            <p:ph type="title"/>
          </p:nvPr>
        </p:nvSpPr>
        <p:spPr>
          <a:xfrm>
            <a:off x="10795540" y="1482927"/>
            <a:ext cx="10160001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rgbClr val="000000"/>
                </a:solidFill>
              </a:defRPr>
            </a:lvl1pPr>
          </a:lstStyle>
          <a:p>
            <a:pPr/>
            <a:r>
              <a:t>To the Future</a:t>
            </a:r>
          </a:p>
        </p:txBody>
      </p:sp>
      <p:sp>
        <p:nvSpPr>
          <p:cNvPr id="252" name="The goal is to develop a model to run locally for mid to large size businesses…"/>
          <p:cNvSpPr txBox="1"/>
          <p:nvPr>
            <p:ph type="body" sz="half" idx="1"/>
          </p:nvPr>
        </p:nvSpPr>
        <p:spPr>
          <a:xfrm>
            <a:off x="11236527" y="3243095"/>
            <a:ext cx="11535112" cy="10600460"/>
          </a:xfrm>
          <a:prstGeom prst="rect">
            <a:avLst/>
          </a:prstGeom>
        </p:spPr>
        <p:txBody>
          <a:bodyPr/>
          <a:lstStyle/>
          <a:p>
            <a:pPr/>
            <a:r>
              <a:t>The goal is to develop a model to run locally for mid to large size businesses </a:t>
            </a:r>
          </a:p>
          <a:p>
            <a:pPr lvl="2"/>
            <a:r>
              <a:t>Computationally and Monetarily effective</a:t>
            </a:r>
          </a:p>
          <a:p>
            <a:pPr lvl="1"/>
          </a:p>
          <a:p>
            <a:pPr lvl="1"/>
            <a:r>
              <a:t>Preprocess videos differently</a:t>
            </a:r>
          </a:p>
          <a:p>
            <a:pPr/>
          </a:p>
          <a:p>
            <a:pPr lvl="1"/>
            <a:r>
              <a:t>Try a pretrained model such as ResNet50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255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256" name="References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References:</a:t>
            </a:r>
          </a:p>
        </p:txBody>
      </p:sp>
      <p:sp>
        <p:nvSpPr>
          <p:cNvPr id="257" name="Brownlee, J. (2020). How to Tune LSTM Hyperparameters with Keras for Time Series Forecasting. https://machinelearningmastery.com/tune-lstm-hyperparameters-keras-time-series-forecasting/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132714" indent="-132714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Brownlee, J. (2020). </a:t>
            </a:r>
            <a:r>
              <a:rPr i="1"/>
              <a:t>How to Tune LSTM Hyperparameters with Keras for Time Series Forecasting</a:t>
            </a:r>
            <a:r>
              <a:t>. https://machinelearningmastery.com/tune-lstm-hyperparameters-keras-time-series-forecasting/</a:t>
            </a:r>
          </a:p>
          <a:p>
            <a:pPr marL="132714" indent="-132714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Cosgrove, E. (2019, December 6). </a:t>
            </a:r>
            <a:r>
              <a:rPr i="1"/>
              <a:t>One billion surveillance cameras will be watching around the world in 2021, a new study says</a:t>
            </a:r>
            <a:r>
              <a:t>. CNBC. https://www.cnbc.com/2019/12/06/one-billion-surveillance-cameras-will-be-watching-globally-in-2021.html</a:t>
            </a:r>
          </a:p>
          <a:p>
            <a:pPr marL="132714" indent="-132714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Ekins, E., &amp; Gygi, J. (2023, June 1). </a:t>
            </a:r>
            <a:r>
              <a:rPr i="1"/>
              <a:t>Nearly a Third of Gen Z Favors the Government Installing Surveillance Cameras in Homes</a:t>
            </a:r>
            <a:r>
              <a:t>. https://www.cato.org/blog/nearly-third-gen-z-favors-home-government-surveillance-cameras-1</a:t>
            </a:r>
          </a:p>
          <a:p>
            <a:pPr marL="132714" indent="-132714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Gert Molkins. (2015, August 19). </a:t>
            </a:r>
            <a:r>
              <a:rPr i="1"/>
              <a:t>Live video monitoring usage statistics</a:t>
            </a:r>
            <a:r>
              <a:t>. IPVM. https://ipvm.com/reports/live-video-monitoring-usage-statistics</a:t>
            </a:r>
          </a:p>
          <a:p>
            <a:pPr marL="132714" indent="-132714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Kumar, K. (2023, March 29). </a:t>
            </a:r>
            <a:r>
              <a:rPr i="1"/>
              <a:t>Getting to know adam optimization: A comprehensive guide</a:t>
            </a:r>
            <a:r>
              <a:t>. https://www.linkedin.com/pulse/getting-know-adam-optimization-comprehensive-guide-kiran-kumar</a:t>
            </a:r>
          </a:p>
          <a:p>
            <a:pPr marL="132714" indent="-132714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Lapienytė, J. (2023). </a:t>
            </a:r>
            <a:r>
              <a:rPr i="1"/>
              <a:t>This is the most heavily surveilled city in the US</a:t>
            </a:r>
            <a:r>
              <a:t>. https://cybernews.com/editorial/this-is-the-most-heavily-surveilled-city-in-the-us-50-cctv-cameras-per-1000-citizens/</a:t>
            </a:r>
          </a:p>
          <a:p>
            <a:pPr marL="132714" indent="-132714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Melore, C. (2020, September 24). </a:t>
            </a:r>
            <a:r>
              <a:rPr i="1"/>
              <a:t>Average American recorded by security cameras 238 times each week</a:t>
            </a:r>
            <a:r>
              <a:t>. Study Finds. https://studyfinds.org/americans-security-cameras-study/</a:t>
            </a:r>
          </a:p>
          <a:p>
            <a:pPr marL="132714" indent="-132714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Pro-Vigil. (2022, March 24). </a:t>
            </a:r>
            <a:r>
              <a:rPr i="1"/>
              <a:t>15% of businesses never check their camera footage – and that’s a problem</a:t>
            </a:r>
            <a:r>
              <a:t>. Pro-Vigil Video Surveillance. https://pro-vigil.com/blog/15-of-businesses-never-check-their-camera-footage-and-thats-a-problem/</a:t>
            </a:r>
          </a:p>
          <a:p>
            <a:pPr marL="132714" indent="-132714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Xavier, A. (2019, April 22). An introduction to ConvLSTM. </a:t>
            </a:r>
            <a:r>
              <a:rPr i="1"/>
              <a:t>Neuronio</a:t>
            </a:r>
            <a:r>
              <a:t>. https://medium.com/neuronio/an-introduction-to-convlstm-55c9025563a7</a:t>
            </a:r>
          </a:p>
          <a:p>
            <a:pPr marL="195580" indent="-195580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195580" indent="-195580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195580" indent="-195580" defTabSz="251460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Dataset obtained from the University of Central Florida's Center for Research in Computer Vision: https://www.crcv.ucf.edu/projects/real-world/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Abstract background with layers of red and white rectangles" descr="Abstract background with layers of red and white rectangles"/>
          <p:cNvPicPr>
            <a:picLocks noChangeAspect="1"/>
          </p:cNvPicPr>
          <p:nvPr/>
        </p:nvPicPr>
        <p:blipFill>
          <a:blip r:embed="rId2">
            <a:alphaModFix amt="39069"/>
            <a:extLst/>
          </a:blip>
          <a:srcRect l="2734" t="755" r="10665" b="8629"/>
          <a:stretch>
            <a:fillRect/>
          </a:stretch>
        </p:blipFill>
        <p:spPr>
          <a:xfrm>
            <a:off x="-8613904" y="-127993"/>
            <a:ext cx="12290105" cy="139719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Image" descr="Image"/>
          <p:cNvPicPr>
            <a:picLocks noChangeAspect="1"/>
          </p:cNvPicPr>
          <p:nvPr/>
        </p:nvPicPr>
        <p:blipFill>
          <a:blip r:embed="rId3">
            <a:alphaModFix amt="42982"/>
            <a:extLst/>
          </a:blip>
          <a:stretch>
            <a:fillRect/>
          </a:stretch>
        </p:blipFill>
        <p:spPr>
          <a:xfrm>
            <a:off x="3664909" y="10039"/>
            <a:ext cx="21229682" cy="14153122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By the end of 2021 - 1 billion security cameras in use worldwide (Cosgrove, 2019)…"/>
          <p:cNvSpPr txBox="1"/>
          <p:nvPr/>
        </p:nvSpPr>
        <p:spPr>
          <a:xfrm>
            <a:off x="954996" y="2955793"/>
            <a:ext cx="10707693" cy="9189453"/>
          </a:xfrm>
          <a:prstGeom prst="rect">
            <a:avLst/>
          </a:prstGeom>
          <a:solidFill>
            <a:srgbClr val="FFFFFF">
              <a:alpha val="87934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649111" indent="-649111">
              <a:spcBef>
                <a:spcPts val="2000"/>
              </a:spcBef>
              <a:buSzPct val="75000"/>
              <a:buFont typeface="Zapf Dingbats"/>
              <a:buChar char="➤"/>
              <a:defRPr i="1" spc="45" sz="4600">
                <a:solidFill>
                  <a:srgbClr val="000000"/>
                </a:solidFill>
              </a:defRPr>
            </a:pPr>
            <a:r>
              <a:t>By the end of 2021 - 1 billion security cameras in use worldwide </a:t>
            </a:r>
            <a:r>
              <a:rPr spc="28" sz="2800"/>
              <a:t>(Cosgrove, 2019)</a:t>
            </a:r>
          </a:p>
          <a:p>
            <a:pPr marL="649111" indent="-649111">
              <a:spcBef>
                <a:spcPts val="2000"/>
              </a:spcBef>
              <a:buSzPct val="75000"/>
              <a:buFont typeface="Zapf Dingbats"/>
              <a:buChar char="➤"/>
              <a:defRPr i="1" spc="45" sz="4600">
                <a:solidFill>
                  <a:srgbClr val="000000"/>
                </a:solidFill>
              </a:defRPr>
            </a:pPr>
            <a:r>
              <a:t>China has the most</a:t>
            </a:r>
          </a:p>
          <a:p>
            <a:pPr marL="649111" indent="-649111">
              <a:spcBef>
                <a:spcPts val="2000"/>
              </a:spcBef>
              <a:buSzPct val="75000"/>
              <a:buFont typeface="Zapf Dingbats"/>
              <a:buChar char="➤"/>
              <a:defRPr i="1" spc="45" sz="4600">
                <a:solidFill>
                  <a:srgbClr val="000000"/>
                </a:solidFill>
              </a:defRPr>
            </a:pPr>
            <a:r>
              <a:t>US not far behind per capita</a:t>
            </a:r>
          </a:p>
          <a:p>
            <a:pPr marL="649111" indent="-649111">
              <a:spcBef>
                <a:spcPts val="2000"/>
              </a:spcBef>
              <a:buSzPct val="75000"/>
              <a:buFont typeface="Zapf Dingbats"/>
              <a:buChar char="➤"/>
              <a:defRPr i="1" spc="45" sz="4600">
                <a:solidFill>
                  <a:srgbClr val="000000"/>
                </a:solidFill>
              </a:defRPr>
            </a:pPr>
            <a:r>
              <a:t>Government, Private Companies, Citizens</a:t>
            </a:r>
          </a:p>
          <a:p>
            <a:pPr marL="649111" indent="-649111">
              <a:spcBef>
                <a:spcPts val="2000"/>
              </a:spcBef>
              <a:buSzPct val="75000"/>
              <a:buFont typeface="Zapf Dingbats"/>
              <a:buChar char="➤"/>
              <a:defRPr i="1" spc="45" sz="4600">
                <a:solidFill>
                  <a:srgbClr val="000000"/>
                </a:solidFill>
              </a:defRPr>
            </a:pPr>
            <a:r>
              <a:t>US citizens encounter</a:t>
            </a:r>
          </a:p>
          <a:p>
            <a:pPr lvl="1" marL="1284111" indent="-649111">
              <a:spcBef>
                <a:spcPts val="2000"/>
              </a:spcBef>
              <a:buSzPct val="75000"/>
              <a:buFont typeface="Zapf Dingbats"/>
              <a:buChar char="➤"/>
              <a:defRPr i="1" spc="45" sz="4600">
                <a:solidFill>
                  <a:srgbClr val="000000"/>
                </a:solidFill>
              </a:defRPr>
            </a:pPr>
            <a:r>
              <a:t>29 cameras on daily commute</a:t>
            </a:r>
          </a:p>
          <a:p>
            <a:pPr lvl="1" marL="1284111" indent="-649111">
              <a:spcBef>
                <a:spcPts val="2000"/>
              </a:spcBef>
              <a:buSzPct val="75000"/>
              <a:buFont typeface="Zapf Dingbats"/>
              <a:buChar char="➤"/>
              <a:defRPr i="1" spc="45" sz="4600">
                <a:solidFill>
                  <a:srgbClr val="000000"/>
                </a:solidFill>
              </a:defRPr>
            </a:pPr>
            <a:r>
              <a:t>40 cameras weekly around workplace.   </a:t>
            </a:r>
            <a:r>
              <a:rPr spc="28" sz="2800"/>
              <a:t>(Melore, 2020)</a:t>
            </a:r>
          </a:p>
        </p:txBody>
      </p:sp>
      <p:sp>
        <p:nvSpPr>
          <p:cNvPr id="157" name="What’s the problem?"/>
          <p:cNvSpPr txBox="1"/>
          <p:nvPr>
            <p:ph type="title" idx="4294967295"/>
          </p:nvPr>
        </p:nvSpPr>
        <p:spPr>
          <a:xfrm>
            <a:off x="1298292" y="1460714"/>
            <a:ext cx="10021101" cy="1502930"/>
          </a:xfrm>
          <a:prstGeom prst="rect">
            <a:avLst/>
          </a:prstGeom>
          <a:solidFill>
            <a:srgbClr val="FFFFFF">
              <a:alpha val="75767"/>
            </a:srgbClr>
          </a:solidFill>
        </p:spPr>
        <p:txBody>
          <a:bodyPr anchor="b"/>
          <a:lstStyle>
            <a:lvl1pPr algn="r" defTabSz="520065">
              <a:lnSpc>
                <a:spcPct val="80000"/>
              </a:lnSpc>
              <a:spcBef>
                <a:spcPts val="0"/>
              </a:spcBef>
              <a:defRPr sz="10773">
                <a:solidFill>
                  <a:srgbClr val="000000"/>
                </a:solidFill>
              </a:defRPr>
            </a:lvl1pPr>
          </a:lstStyle>
          <a:p>
            <a:pPr/>
            <a:r>
              <a:t>What’s the problem?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Abstract background with layers of red and white rectangles" descr="Abstract background with layers of red and white rectangles"/>
          <p:cNvPicPr>
            <a:picLocks noChangeAspect="1"/>
          </p:cNvPicPr>
          <p:nvPr/>
        </p:nvPicPr>
        <p:blipFill>
          <a:blip r:embed="rId2">
            <a:alphaModFix amt="15730"/>
            <a:extLst/>
          </a:blip>
          <a:srcRect l="155" t="16535" r="155" b="31852"/>
          <a:stretch>
            <a:fillRect/>
          </a:stretch>
        </p:blipFill>
        <p:spPr>
          <a:xfrm>
            <a:off x="-718416" y="0"/>
            <a:ext cx="25820832" cy="14524218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U.S. Cities with the most cameras"/>
          <p:cNvSpPr txBox="1"/>
          <p:nvPr>
            <p:ph type="title"/>
          </p:nvPr>
        </p:nvSpPr>
        <p:spPr>
          <a:xfrm>
            <a:off x="711200" y="787400"/>
            <a:ext cx="15430380" cy="1618012"/>
          </a:xfrm>
          <a:prstGeom prst="rect">
            <a:avLst/>
          </a:prstGeom>
        </p:spPr>
        <p:txBody>
          <a:bodyPr/>
          <a:lstStyle>
            <a:lvl1pPr defTabSz="503555">
              <a:defRPr sz="10431">
                <a:solidFill>
                  <a:srgbClr val="000000"/>
                </a:solidFill>
              </a:defRPr>
            </a:lvl1pPr>
          </a:lstStyle>
          <a:p>
            <a:pPr/>
            <a:r>
              <a:t>U.S. Cities with the most cameras</a:t>
            </a:r>
          </a:p>
        </p:txBody>
      </p:sp>
      <p:graphicFrame>
        <p:nvGraphicFramePr>
          <p:cNvPr id="161" name="Cameras per 1000 Citizens"/>
          <p:cNvGraphicFramePr/>
          <p:nvPr/>
        </p:nvGraphicFramePr>
        <p:xfrm>
          <a:off x="1677732" y="2353553"/>
          <a:ext cx="21919822" cy="10521338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  <p:sp>
        <p:nvSpPr>
          <p:cNvPr id="162" name="(Lapinyeti, 2023)"/>
          <p:cNvSpPr txBox="1"/>
          <p:nvPr/>
        </p:nvSpPr>
        <p:spPr>
          <a:xfrm>
            <a:off x="19827750" y="13051006"/>
            <a:ext cx="30432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(Lapinyeti, 2023)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65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-3451759" y="-166093"/>
            <a:ext cx="12290105" cy="13971908"/>
          </a:xfrm>
          <a:prstGeom prst="rect">
            <a:avLst/>
          </a:prstGeom>
        </p:spPr>
      </p:pic>
      <p:sp>
        <p:nvSpPr>
          <p:cNvPr id="166" name="Why security Camer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rgbClr val="000000"/>
                </a:solidFill>
              </a:defRPr>
            </a:lvl1pPr>
          </a:lstStyle>
          <a:p>
            <a:pPr/>
            <a:r>
              <a:t>Why security Cameras</a:t>
            </a:r>
          </a:p>
        </p:txBody>
      </p:sp>
      <p:sp>
        <p:nvSpPr>
          <p:cNvPr id="167" name="Becoming less expensive…"/>
          <p:cNvSpPr txBox="1"/>
          <p:nvPr>
            <p:ph type="body" sz="half" idx="1"/>
          </p:nvPr>
        </p:nvSpPr>
        <p:spPr>
          <a:xfrm>
            <a:off x="10458314" y="2838579"/>
            <a:ext cx="11535112" cy="10600459"/>
          </a:xfrm>
          <a:prstGeom prst="rect">
            <a:avLst/>
          </a:prstGeom>
        </p:spPr>
        <p:txBody>
          <a:bodyPr/>
          <a:lstStyle/>
          <a:p>
            <a:pPr/>
            <a:r>
              <a:t>Becoming less expensive</a:t>
            </a:r>
          </a:p>
          <a:p>
            <a:pPr lvl="1"/>
            <a:r>
              <a:t>Better technology</a:t>
            </a:r>
          </a:p>
          <a:p>
            <a:pPr lvl="1"/>
          </a:p>
          <a:p>
            <a:pPr/>
            <a:r>
              <a:t>Attitudes changing in younger adults</a:t>
            </a:r>
          </a:p>
          <a:p>
            <a:pPr lvl="1"/>
            <a:r>
              <a:t>Gen Z more open to being under surveillance </a:t>
            </a:r>
          </a:p>
          <a:p>
            <a:pPr lvl="2"/>
            <a:r>
              <a:t>Greater good/crime reduction</a:t>
            </a:r>
          </a:p>
          <a:p>
            <a:pPr lvl="1"/>
            <a:r>
              <a:t>Still a fight against “Big Brother” older generations </a:t>
            </a:r>
            <a:r>
              <a:rPr sz="2800"/>
              <a:t>(Ekins, 2023)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70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-3451759" y="-166093"/>
            <a:ext cx="12290105" cy="13971908"/>
          </a:xfrm>
          <a:prstGeom prst="rect">
            <a:avLst/>
          </a:prstGeom>
        </p:spPr>
      </p:pic>
      <p:sp>
        <p:nvSpPr>
          <p:cNvPr id="171" name="Who’s Not watch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rgbClr val="000000"/>
                </a:solidFill>
              </a:defRPr>
            </a:lvl1pPr>
          </a:lstStyle>
          <a:p>
            <a:pPr/>
            <a:r>
              <a:t>Who’s Not watching</a:t>
            </a:r>
          </a:p>
        </p:txBody>
      </p:sp>
      <p:sp>
        <p:nvSpPr>
          <p:cNvPr id="172" name="Not enough humans to watch…"/>
          <p:cNvSpPr txBox="1"/>
          <p:nvPr>
            <p:ph type="body" sz="half" idx="1"/>
          </p:nvPr>
        </p:nvSpPr>
        <p:spPr>
          <a:xfrm>
            <a:off x="11236527" y="2413002"/>
            <a:ext cx="11535112" cy="10600459"/>
          </a:xfrm>
          <a:prstGeom prst="rect">
            <a:avLst/>
          </a:prstGeom>
        </p:spPr>
        <p:txBody>
          <a:bodyPr/>
          <a:lstStyle/>
          <a:p>
            <a:pPr/>
            <a:r>
              <a:t>Not enough humans to watch</a:t>
            </a:r>
          </a:p>
          <a:p>
            <a:pPr/>
            <a:r>
              <a:t>15% of footage never accessed </a:t>
            </a:r>
            <a:r>
              <a:rPr sz="2800"/>
              <a:t>(Pro-Vigil, 2022)</a:t>
            </a:r>
          </a:p>
          <a:p>
            <a:pPr/>
            <a:r>
              <a:t>Less than 1% monitored live </a:t>
            </a:r>
            <a:r>
              <a:rPr sz="2800"/>
              <a:t>(Molkins, 2015)</a:t>
            </a:r>
          </a:p>
          <a:p>
            <a:pPr/>
          </a:p>
          <a:p>
            <a:pPr/>
          </a:p>
          <a:p>
            <a:pPr/>
            <a:r>
              <a:t>Employee stealing</a:t>
            </a:r>
          </a:p>
          <a:p>
            <a:pPr lvl="1"/>
            <a:r>
              <a:t>Not reported</a:t>
            </a:r>
          </a:p>
          <a:p>
            <a:pPr lvl="1"/>
            <a:r>
              <a:t>May not catch until thousands taken</a:t>
            </a:r>
          </a:p>
          <a:p>
            <a:pPr/>
            <a:r>
              <a:t>Abduction outside business</a:t>
            </a:r>
          </a:p>
          <a:p>
            <a:pPr lvl="1"/>
            <a:r>
              <a:t>How long to be reported, traced to building, accessed by police?</a:t>
            </a:r>
          </a:p>
        </p:txBody>
      </p:sp>
      <p:sp>
        <p:nvSpPr>
          <p:cNvPr id="173" name="Why it matters"/>
          <p:cNvSpPr txBox="1"/>
          <p:nvPr/>
        </p:nvSpPr>
        <p:spPr>
          <a:xfrm>
            <a:off x="13208000" y="6311900"/>
            <a:ext cx="101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792479">
              <a:spcBef>
                <a:spcPts val="3100"/>
              </a:spcBef>
              <a:defRPr cap="all" sz="7200">
                <a:solidFill>
                  <a:srgbClr val="000000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Why it matters</a:t>
            </a:r>
          </a:p>
        </p:txBody>
      </p:sp>
      <p:sp>
        <p:nvSpPr>
          <p:cNvPr id="174" name="Line"/>
          <p:cNvSpPr/>
          <p:nvPr/>
        </p:nvSpPr>
        <p:spPr>
          <a:xfrm>
            <a:off x="13208000" y="7304121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Line"/>
          <p:cNvSpPr/>
          <p:nvPr/>
        </p:nvSpPr>
        <p:spPr>
          <a:xfrm>
            <a:off x="12429787" y="2222500"/>
            <a:ext cx="10160001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77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-3451759" y="-166093"/>
            <a:ext cx="12290105" cy="13971908"/>
          </a:xfrm>
          <a:prstGeom prst="rect">
            <a:avLst/>
          </a:prstGeom>
        </p:spPr>
      </p:pic>
      <p:sp>
        <p:nvSpPr>
          <p:cNvPr id="178" name="My Question"/>
          <p:cNvSpPr txBox="1"/>
          <p:nvPr>
            <p:ph type="title"/>
          </p:nvPr>
        </p:nvSpPr>
        <p:spPr>
          <a:xfrm>
            <a:off x="11638738" y="1016000"/>
            <a:ext cx="10160001" cy="1016000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rgbClr val="000000"/>
                </a:solidFill>
              </a:defRPr>
            </a:lvl1pPr>
          </a:lstStyle>
          <a:p>
            <a:pPr/>
            <a:r>
              <a:t>My Question</a:t>
            </a:r>
          </a:p>
        </p:txBody>
      </p:sp>
      <p:sp>
        <p:nvSpPr>
          <p:cNvPr id="179" name="Can Machine learning help?…"/>
          <p:cNvSpPr txBox="1"/>
          <p:nvPr>
            <p:ph type="body" sz="half" idx="1"/>
          </p:nvPr>
        </p:nvSpPr>
        <p:spPr>
          <a:xfrm>
            <a:off x="10406433" y="3710023"/>
            <a:ext cx="11535113" cy="10600459"/>
          </a:xfrm>
          <a:prstGeom prst="rect">
            <a:avLst/>
          </a:prstGeom>
        </p:spPr>
        <p:txBody>
          <a:bodyPr/>
          <a:lstStyle/>
          <a:p>
            <a:pPr/>
            <a:r>
              <a:t>Can Machine learning help?</a:t>
            </a:r>
          </a:p>
          <a:p>
            <a:pPr lvl="1"/>
            <a:r>
              <a:t>Watch </a:t>
            </a:r>
          </a:p>
          <a:p>
            <a:pPr lvl="1"/>
            <a:r>
              <a:t>Analyze</a:t>
            </a:r>
          </a:p>
          <a:p>
            <a:pPr lvl="1"/>
            <a:r>
              <a:t>Interpret Human Actions</a:t>
            </a:r>
          </a:p>
          <a:p>
            <a:pPr lvl="1"/>
            <a:r>
              <a:t>Flag crime</a:t>
            </a:r>
          </a:p>
          <a:p>
            <a:pPr lvl="1"/>
            <a:r>
              <a:t>Alert security team for review </a:t>
            </a:r>
          </a:p>
          <a:p>
            <a:pPr lvl="2"/>
            <a:r>
              <a:t>Contacts authorities if needed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Line"/>
          <p:cNvSpPr/>
          <p:nvPr/>
        </p:nvSpPr>
        <p:spPr>
          <a:xfrm>
            <a:off x="11223691" y="2196559"/>
            <a:ext cx="10160001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82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-3451759" y="-166093"/>
            <a:ext cx="12290105" cy="13971908"/>
          </a:xfrm>
          <a:prstGeom prst="rect">
            <a:avLst/>
          </a:prstGeom>
        </p:spPr>
      </p:pic>
      <p:sp>
        <p:nvSpPr>
          <p:cNvPr id="183" name="Angle of Attack"/>
          <p:cNvSpPr txBox="1"/>
          <p:nvPr>
            <p:ph type="title"/>
          </p:nvPr>
        </p:nvSpPr>
        <p:spPr>
          <a:xfrm>
            <a:off x="10925242" y="1016000"/>
            <a:ext cx="10160001" cy="1016000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rgbClr val="000000"/>
                </a:solidFill>
              </a:defRPr>
            </a:lvl1pPr>
          </a:lstStyle>
          <a:p>
            <a:pPr/>
            <a:r>
              <a:t>Angle of Attack</a:t>
            </a:r>
          </a:p>
        </p:txBody>
      </p:sp>
      <p:sp>
        <p:nvSpPr>
          <p:cNvPr id="184" name="Dataset from University of Central Florida’s Center for Research in Computer Vision…"/>
          <p:cNvSpPr txBox="1"/>
          <p:nvPr>
            <p:ph type="body" sz="half" idx="1"/>
          </p:nvPr>
        </p:nvSpPr>
        <p:spPr>
          <a:xfrm>
            <a:off x="10536135" y="2776168"/>
            <a:ext cx="11535113" cy="10600459"/>
          </a:xfrm>
          <a:prstGeom prst="rect">
            <a:avLst/>
          </a:prstGeom>
        </p:spPr>
        <p:txBody>
          <a:bodyPr/>
          <a:lstStyle/>
          <a:p>
            <a:pPr/>
            <a:r>
              <a:t>Dataset from University of Central Florida’s Center for Research in Computer Vision</a:t>
            </a:r>
          </a:p>
          <a:p>
            <a:pPr lvl="1"/>
            <a:r>
              <a:t>Crime Dataset</a:t>
            </a:r>
          </a:p>
          <a:p>
            <a:pPr lvl="1"/>
            <a:r>
              <a:t>1900 videos/13 classes</a:t>
            </a:r>
          </a:p>
          <a:p>
            <a:pPr lvl="1"/>
            <a:r>
              <a:t>Reduced to 650 videos/9 classes</a:t>
            </a:r>
          </a:p>
          <a:p>
            <a:pPr lvl="2"/>
            <a:r>
              <a:t>No Crime</a:t>
            </a:r>
          </a:p>
          <a:p>
            <a:pPr lvl="2"/>
            <a:r>
              <a:t>Burglary</a:t>
            </a:r>
          </a:p>
          <a:p>
            <a:pPr lvl="2"/>
            <a:r>
              <a:t>Explosion</a:t>
            </a:r>
          </a:p>
          <a:p>
            <a:pPr lvl="2"/>
            <a:r>
              <a:t>Fighting</a:t>
            </a:r>
          </a:p>
          <a:p>
            <a:pPr lvl="2"/>
            <a:r>
              <a:t>Robbery</a:t>
            </a:r>
          </a:p>
        </p:txBody>
      </p:sp>
      <p:sp>
        <p:nvSpPr>
          <p:cNvPr id="185" name="Shooting…"/>
          <p:cNvSpPr txBox="1"/>
          <p:nvPr/>
        </p:nvSpPr>
        <p:spPr>
          <a:xfrm>
            <a:off x="15358352" y="7487327"/>
            <a:ext cx="3285736" cy="5440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571500" indent="-571500">
              <a:buSzPct val="75000"/>
              <a:buFont typeface="Zapf Dingbats"/>
              <a:buChar char="➤"/>
              <a:defRPr sz="4000"/>
            </a:pPr>
            <a:r>
              <a:t>Shooting</a:t>
            </a:r>
          </a:p>
          <a:p>
            <a:pPr marL="571500" indent="-571500">
              <a:buSzPct val="75000"/>
              <a:buFont typeface="Zapf Dingbats"/>
              <a:buChar char="➤"/>
              <a:defRPr sz="4000"/>
            </a:pPr>
            <a:r>
              <a:t>Shoplifting</a:t>
            </a:r>
          </a:p>
          <a:p>
            <a:pPr marL="571500" indent="-571500">
              <a:buSzPct val="75000"/>
              <a:buFont typeface="Zapf Dingbats"/>
              <a:buChar char="➤"/>
              <a:defRPr sz="4000"/>
            </a:pPr>
            <a:r>
              <a:t>Stealing</a:t>
            </a:r>
          </a:p>
          <a:p>
            <a:pPr marL="571500" indent="-571500">
              <a:buSzPct val="75000"/>
              <a:buFont typeface="Zapf Dingbats"/>
              <a:buChar char="➤"/>
              <a:defRPr sz="4000"/>
            </a:pPr>
            <a:r>
              <a:t>Vandalism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Line"/>
          <p:cNvSpPr/>
          <p:nvPr/>
        </p:nvSpPr>
        <p:spPr>
          <a:xfrm>
            <a:off x="8512782" y="2285999"/>
            <a:ext cx="10160001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88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-4591456" y="0"/>
            <a:ext cx="12065001" cy="13716000"/>
          </a:xfrm>
          <a:prstGeom prst="rect">
            <a:avLst/>
          </a:prstGeom>
        </p:spPr>
      </p:pic>
      <p:sp>
        <p:nvSpPr>
          <p:cNvPr id="189" name="Dataset Breakdown"/>
          <p:cNvSpPr txBox="1"/>
          <p:nvPr>
            <p:ph type="title"/>
          </p:nvPr>
        </p:nvSpPr>
        <p:spPr>
          <a:xfrm>
            <a:off x="8253378" y="1016000"/>
            <a:ext cx="10160001" cy="1016000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rgbClr val="000000"/>
                </a:solidFill>
              </a:defRPr>
            </a:lvl1pPr>
          </a:lstStyle>
          <a:p>
            <a:pPr/>
            <a:r>
              <a:t>Dataset Breakdown</a:t>
            </a:r>
          </a:p>
        </p:txBody>
      </p:sp>
      <p:pic>
        <p:nvPicPr>
          <p:cNvPr id="190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52257" y="3623623"/>
            <a:ext cx="10864920" cy="9237894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Connection Line"/>
          <p:cNvSpPr/>
          <p:nvPr/>
        </p:nvSpPr>
        <p:spPr>
          <a:xfrm>
            <a:off x="15763559" y="3805105"/>
            <a:ext cx="4267249" cy="17085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16" fill="norm" stroke="1" extrusionOk="0">
                <a:moveTo>
                  <a:pt x="21600" y="0"/>
                </a:moveTo>
                <a:cubicBezTo>
                  <a:pt x="15744" y="14808"/>
                  <a:pt x="8544" y="21600"/>
                  <a:pt x="0" y="20376"/>
                </a:cubicBezTo>
              </a:path>
            </a:pathLst>
          </a:custGeom>
          <a:ln w="25400">
            <a:solidFill>
              <a:srgbClr val="747676"/>
            </a:solidFill>
            <a:miter lim="400000"/>
            <a:headEnd type="arrow"/>
            <a:tailEnd type="arrow"/>
          </a:ln>
        </p:spPr>
        <p:txBody>
          <a:bodyPr/>
          <a:lstStyle/>
          <a:p>
            <a:pPr/>
          </a:p>
        </p:txBody>
      </p:sp>
      <p:sp>
        <p:nvSpPr>
          <p:cNvPr id="192" name="Dataset may be skewed towards Robbery, Fighting, and Shoplifting"/>
          <p:cNvSpPr txBox="1"/>
          <p:nvPr>
            <p:ph type="body" sz="quarter" idx="1"/>
          </p:nvPr>
        </p:nvSpPr>
        <p:spPr>
          <a:xfrm>
            <a:off x="20895888" y="2697427"/>
            <a:ext cx="2830507" cy="3987956"/>
          </a:xfrm>
          <a:prstGeom prst="rect">
            <a:avLst/>
          </a:prstGeom>
        </p:spPr>
        <p:txBody>
          <a:bodyPr/>
          <a:lstStyle>
            <a:lvl1pPr marL="0" indent="0" algn="ctr" defTabSz="742950">
              <a:spcBef>
                <a:spcPts val="2200"/>
              </a:spcBef>
              <a:buSzTx/>
              <a:buFontTx/>
              <a:buNone/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Dataset may be skewed towards Robbery, Fighting, and Shoplifting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Line"/>
          <p:cNvSpPr/>
          <p:nvPr/>
        </p:nvSpPr>
        <p:spPr>
          <a:xfrm>
            <a:off x="10380493" y="2513519"/>
            <a:ext cx="10160001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96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-3451759" y="-166093"/>
            <a:ext cx="12290105" cy="13971908"/>
          </a:xfrm>
          <a:prstGeom prst="rect">
            <a:avLst/>
          </a:prstGeom>
        </p:spPr>
      </p:pic>
      <p:sp>
        <p:nvSpPr>
          <p:cNvPr id="197" name="Cleaning the data"/>
          <p:cNvSpPr txBox="1"/>
          <p:nvPr>
            <p:ph type="title"/>
          </p:nvPr>
        </p:nvSpPr>
        <p:spPr>
          <a:xfrm>
            <a:off x="10795540" y="1482927"/>
            <a:ext cx="10160001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rgbClr val="000000"/>
                </a:solidFill>
              </a:defRPr>
            </a:lvl1pPr>
          </a:lstStyle>
          <a:p>
            <a:pPr/>
            <a:r>
              <a:t>Cleaning the data</a:t>
            </a:r>
          </a:p>
        </p:txBody>
      </p:sp>
      <p:sp>
        <p:nvSpPr>
          <p:cNvPr id="198" name="Extract Frames…"/>
          <p:cNvSpPr txBox="1"/>
          <p:nvPr>
            <p:ph type="body" sz="half" idx="1"/>
          </p:nvPr>
        </p:nvSpPr>
        <p:spPr>
          <a:xfrm>
            <a:off x="11236527" y="3243095"/>
            <a:ext cx="11535112" cy="10600460"/>
          </a:xfrm>
          <a:prstGeom prst="rect">
            <a:avLst/>
          </a:prstGeom>
        </p:spPr>
        <p:txBody>
          <a:bodyPr/>
          <a:lstStyle/>
          <a:p>
            <a:pPr/>
            <a:r>
              <a:t>Extract Frames</a:t>
            </a:r>
          </a:p>
          <a:p>
            <a:pPr/>
            <a:r>
              <a:t>Reshape and Normalize</a:t>
            </a:r>
          </a:p>
          <a:p>
            <a:pPr/>
            <a:r>
              <a:t>Test for threshold to filter frames</a:t>
            </a:r>
          </a:p>
          <a:p>
            <a:pPr lvl="1"/>
            <a:r>
              <a:t>Logos</a:t>
            </a:r>
          </a:p>
          <a:p>
            <a:pPr lvl="1"/>
            <a:r>
              <a:t>All black or white frames</a:t>
            </a:r>
          </a:p>
          <a:p>
            <a:pPr/>
            <a:r>
              <a:t>Convert back to RGB color channel format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5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5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